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65" r:id="rId2"/>
    <p:sldId id="298" r:id="rId3"/>
    <p:sldId id="301" r:id="rId4"/>
    <p:sldId id="300" r:id="rId5"/>
    <p:sldId id="270" r:id="rId6"/>
    <p:sldId id="299" r:id="rId7"/>
    <p:sldId id="302" r:id="rId8"/>
    <p:sldId id="303" r:id="rId9"/>
    <p:sldId id="306" r:id="rId10"/>
    <p:sldId id="305" r:id="rId11"/>
    <p:sldId id="304" r:id="rId12"/>
    <p:sldId id="309" r:id="rId13"/>
    <p:sldId id="310" r:id="rId14"/>
    <p:sldId id="308" r:id="rId15"/>
    <p:sldId id="307" r:id="rId16"/>
    <p:sldId id="313" r:id="rId17"/>
    <p:sldId id="281" r:id="rId18"/>
    <p:sldId id="312" r:id="rId19"/>
    <p:sldId id="315" r:id="rId20"/>
    <p:sldId id="314" r:id="rId21"/>
    <p:sldId id="311" r:id="rId22"/>
    <p:sldId id="317" r:id="rId23"/>
    <p:sldId id="319" r:id="rId24"/>
    <p:sldId id="318" r:id="rId25"/>
    <p:sldId id="321" r:id="rId26"/>
    <p:sldId id="320" r:id="rId27"/>
    <p:sldId id="324" r:id="rId28"/>
    <p:sldId id="323" r:id="rId29"/>
    <p:sldId id="326" r:id="rId30"/>
    <p:sldId id="325" r:id="rId31"/>
    <p:sldId id="322" r:id="rId3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pos="96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35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908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63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4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82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EB470C"/>
    <a:srgbClr val="000000"/>
    <a:srgbClr val="C3C3C3"/>
    <a:srgbClr val="3A3A3A"/>
    <a:srgbClr val="EE6230"/>
    <a:srgbClr val="FFFFFF"/>
    <a:srgbClr val="AF5D40"/>
    <a:srgbClr val="00B0EF"/>
    <a:srgbClr val="F19C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 autoAdjust="0"/>
    <p:restoredTop sz="94704" autoAdjust="0"/>
  </p:normalViewPr>
  <p:slideViewPr>
    <p:cSldViewPr snapToGrid="0">
      <p:cViewPr>
        <p:scale>
          <a:sx n="75" d="100"/>
          <a:sy n="75" d="100"/>
        </p:scale>
        <p:origin x="1085" y="178"/>
      </p:cViewPr>
      <p:guideLst>
        <p:guide orient="horz" pos="1412"/>
        <p:guide pos="960"/>
        <p:guide orient="horz" pos="2296"/>
        <p:guide orient="horz" pos="3135"/>
        <p:guide orient="horz" pos="4039"/>
        <p:guide pos="1018"/>
        <p:guide orient="horz" pos="1185"/>
        <p:guide orient="horz" pos="2047"/>
        <p:guide orient="horz" pos="2908"/>
        <p:guide orient="horz" pos="1139"/>
        <p:guide orient="horz" pos="2001"/>
        <p:guide orient="horz" pos="2863"/>
        <p:guide orient="horz" pos="3770"/>
        <p:guide orient="horz" pos="3725"/>
        <p:guide orient="horz" pos="954"/>
        <p:guide orient="horz" pos="1797"/>
        <p:guide orient="horz" pos="2682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Food for Thought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2F44E1F-0708-4FC9-A511-060AAD4938C4}"/>
              </a:ext>
            </a:extLst>
          </p:cNvPr>
          <p:cNvSpPr txBox="1"/>
          <p:nvPr/>
        </p:nvSpPr>
        <p:spPr>
          <a:xfrm>
            <a:off x="1619999" y="311228"/>
            <a:ext cx="9631581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During processing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percent is lost. </a:t>
            </a:r>
          </a:p>
        </p:txBody>
      </p:sp>
    </p:spTree>
    <p:extLst>
      <p:ext uri="{BB962C8B-B14F-4D97-AF65-F5344CB8AC3E}">
        <p14:creationId xmlns:p14="http://schemas.microsoft.com/office/powerpoint/2010/main" val="1872838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716647C-398E-4B61-843B-C695EAE36362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fresh food like potatoes is processed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make a product such as potato chips,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may be thrown away for not meeting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standards.</a:t>
            </a:r>
          </a:p>
        </p:txBody>
      </p:sp>
    </p:spTree>
    <p:extLst>
      <p:ext uri="{BB962C8B-B14F-4D97-AF65-F5344CB8AC3E}">
        <p14:creationId xmlns:p14="http://schemas.microsoft.com/office/powerpoint/2010/main" val="3206700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EF3A9DD-9BE5-4359-A1EB-4A67989DCB2D}"/>
              </a:ext>
            </a:extLst>
          </p:cNvPr>
          <p:cNvSpPr txBox="1"/>
          <p:nvPr/>
        </p:nvSpPr>
        <p:spPr>
          <a:xfrm>
            <a:off x="1619999" y="311228"/>
            <a:ext cx="8125361" cy="39352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dirty="0"/>
              <a:t>Food can also go to waste due to </a:t>
            </a:r>
          </a:p>
          <a:p>
            <a:pPr>
              <a:lnSpc>
                <a:spcPct val="250000"/>
              </a:lnSpc>
            </a:pPr>
            <a:r>
              <a:rPr lang="en-US" altLang="ko-KR" sz="3600" dirty="0"/>
              <a:t>problems in the factory, such as machine failures.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597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46633C3-4924-41A5-AEF3-BD610639E8C1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markets or stores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Six percent is wasted.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store often orders more food than people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will buy, so some unsold food is thrown away.</a:t>
            </a:r>
          </a:p>
        </p:txBody>
      </p:sp>
    </p:spTree>
    <p:extLst>
      <p:ext uri="{BB962C8B-B14F-4D97-AF65-F5344CB8AC3E}">
        <p14:creationId xmlns:p14="http://schemas.microsoft.com/office/powerpoint/2010/main" val="496492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8AF893A-621A-494A-AE31-E5FC6D041907}"/>
              </a:ext>
            </a:extLst>
          </p:cNvPr>
          <p:cNvSpPr txBox="1"/>
          <p:nvPr/>
        </p:nvSpPr>
        <p:spPr>
          <a:xfrm>
            <a:off x="1619999" y="311228"/>
            <a:ext cx="963158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Or, if a bunch of bananas spoil too soon,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shoppers may not buy them,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this ends up as garbage.</a:t>
            </a:r>
          </a:p>
        </p:txBody>
      </p:sp>
    </p:spTree>
    <p:extLst>
      <p:ext uri="{BB962C8B-B14F-4D97-AF65-F5344CB8AC3E}">
        <p14:creationId xmlns:p14="http://schemas.microsoft.com/office/powerpoint/2010/main" val="449753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960DDA8-8690-4122-BCDF-783C5FF809F9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home or in restaurants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Ten percent is wasted.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Families or businesses sometimes buy more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than they need.</a:t>
            </a:r>
          </a:p>
        </p:txBody>
      </p:sp>
    </p:spTree>
    <p:extLst>
      <p:ext uri="{BB962C8B-B14F-4D97-AF65-F5344CB8AC3E}">
        <p14:creationId xmlns:p14="http://schemas.microsoft.com/office/powerpoint/2010/main" val="168464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EA723BA-3D01-44E5-A61F-DF1E23EE468D}"/>
              </a:ext>
            </a:extLst>
          </p:cNvPr>
          <p:cNvSpPr txBox="1"/>
          <p:nvPr/>
        </p:nvSpPr>
        <p:spPr>
          <a:xfrm>
            <a:off x="1619999" y="311228"/>
            <a:ext cx="823751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also try a new product that nobody likes,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in the end, it becomes garbage.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also go bad before it is consumed.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this adds to waste.</a:t>
            </a:r>
          </a:p>
        </p:txBody>
      </p:sp>
    </p:spTree>
    <p:extLst>
      <p:ext uri="{BB962C8B-B14F-4D97-AF65-F5344CB8AC3E}">
        <p14:creationId xmlns:p14="http://schemas.microsoft.com/office/powerpoint/2010/main" val="369217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So What Can We Do?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3576062" y="4227757"/>
            <a:ext cx="484573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그렇다면 우리는 무엇을 할 수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1264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F408D40-3867-4ABF-94C3-B2024C4944C3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Does it really have to be like this?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Definitely not, and all of us should make efforts </a:t>
            </a:r>
            <a:b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reduce food waste across the whole food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supply chain.</a:t>
            </a:r>
          </a:p>
        </p:txBody>
      </p:sp>
    </p:spTree>
    <p:extLst>
      <p:ext uri="{BB962C8B-B14F-4D97-AF65-F5344CB8AC3E}">
        <p14:creationId xmlns:p14="http://schemas.microsoft.com/office/powerpoint/2010/main" val="3972269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42E99AC-6596-4255-9F32-1C126B84847B}"/>
              </a:ext>
            </a:extLst>
          </p:cNvPr>
          <p:cNvSpPr txBox="1"/>
          <p:nvPr/>
        </p:nvSpPr>
        <p:spPr>
          <a:xfrm>
            <a:off x="1619999" y="311228"/>
            <a:ext cx="9631581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Things people can do together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can use technology to reduce food waste. </a:t>
            </a:r>
          </a:p>
        </p:txBody>
      </p:sp>
    </p:spTree>
    <p:extLst>
      <p:ext uri="{BB962C8B-B14F-4D97-AF65-F5344CB8AC3E}">
        <p14:creationId xmlns:p14="http://schemas.microsoft.com/office/powerpoint/2010/main" val="30754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7EF3AE2-628D-4E40-8590-BB177CD9966D}"/>
              </a:ext>
            </a:extLst>
          </p:cNvPr>
          <p:cNvSpPr txBox="1"/>
          <p:nvPr/>
        </p:nvSpPr>
        <p:spPr>
          <a:xfrm>
            <a:off x="1620000" y="311228"/>
            <a:ext cx="963157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 you know how many people die from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hunger?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Shockingly, nine million people in the world die from hunger every year, and that number is increasing.</a:t>
            </a:r>
          </a:p>
        </p:txBody>
      </p:sp>
    </p:spTree>
    <p:extLst>
      <p:ext uri="{BB962C8B-B14F-4D97-AF65-F5344CB8AC3E}">
        <p14:creationId xmlns:p14="http://schemas.microsoft.com/office/powerpoint/2010/main" val="191056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CA42310-C975-4E20-B4C8-08273FB0CA21}"/>
              </a:ext>
            </a:extLst>
          </p:cNvPr>
          <p:cNvSpPr txBox="1"/>
          <p:nvPr/>
        </p:nvSpPr>
        <p:spPr>
          <a:xfrm>
            <a:off x="1619999" y="311228"/>
            <a:ext cx="963158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AI programs, for example, can tell us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much to plant, where to send the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harvested food, and how to store it longer.</a:t>
            </a:r>
          </a:p>
        </p:txBody>
      </p:sp>
    </p:spTree>
    <p:extLst>
      <p:ext uri="{BB962C8B-B14F-4D97-AF65-F5344CB8AC3E}">
        <p14:creationId xmlns:p14="http://schemas.microsoft.com/office/powerpoint/2010/main" val="3250975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6651901-B2DB-4806-B689-1E07ACDC4FDC}"/>
              </a:ext>
            </a:extLst>
          </p:cNvPr>
          <p:cNvSpPr txBox="1"/>
          <p:nvPr/>
        </p:nvSpPr>
        <p:spPr>
          <a:xfrm>
            <a:off x="1619999" y="311228"/>
            <a:ext cx="962571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Farmers would also be able to sell “ugly”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partly damaged food at lower prices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instead of throwing it away.</a:t>
            </a:r>
          </a:p>
        </p:txBody>
      </p:sp>
    </p:spTree>
    <p:extLst>
      <p:ext uri="{BB962C8B-B14F-4D97-AF65-F5344CB8AC3E}">
        <p14:creationId xmlns:p14="http://schemas.microsoft.com/office/powerpoint/2010/main" val="3483560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88D85F8-CDC7-4A3B-ABAC-4C0C147D648B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are things that markets, stores,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restaurants can do as well.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example, they can donate excess food to charities so that it goes to the people who really need it.</a:t>
            </a:r>
          </a:p>
        </p:txBody>
      </p:sp>
    </p:spTree>
    <p:extLst>
      <p:ext uri="{BB962C8B-B14F-4D97-AF65-F5344CB8AC3E}">
        <p14:creationId xmlns:p14="http://schemas.microsoft.com/office/powerpoint/2010/main" val="510537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C0F1940-6383-457C-A887-A82C8640C0C6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Things you can do alone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consumers of food, be aware that there are effective ways to prevent food loss at home,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school, and in restaurants. </a:t>
            </a:r>
          </a:p>
        </p:txBody>
      </p:sp>
    </p:spTree>
    <p:extLst>
      <p:ext uri="{BB962C8B-B14F-4D97-AF65-F5344CB8AC3E}">
        <p14:creationId xmlns:p14="http://schemas.microsoft.com/office/powerpoint/2010/main" val="2953914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3FA78E0-3825-4AA6-9AD9-BDDEA5331AFA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remember that individual actions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 make a difference.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all this keeps you wondering, “Sounds good, but how can I help?” here are a few easy ideas.</a:t>
            </a:r>
          </a:p>
        </p:txBody>
      </p:sp>
    </p:spTree>
    <p:extLst>
      <p:ext uri="{BB962C8B-B14F-4D97-AF65-F5344CB8AC3E}">
        <p14:creationId xmlns:p14="http://schemas.microsoft.com/office/powerpoint/2010/main" val="535073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34E68C8-CA6D-4E4B-B8E3-DC0CD8747BD6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Eat wisely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If you cannot eat some of your food, freeze it for later use.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you put leftovers in your refrigerator, choose one or two days per week to eat them.</a:t>
            </a:r>
          </a:p>
        </p:txBody>
      </p:sp>
    </p:spTree>
    <p:extLst>
      <p:ext uri="{BB962C8B-B14F-4D97-AF65-F5344CB8AC3E}">
        <p14:creationId xmlns:p14="http://schemas.microsoft.com/office/powerpoint/2010/main" val="6066436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E20006D-6FF1-4CDA-AECD-7E3B4F25EA13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will reduce waste and keep your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refrigerator tidy as well.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Shop smarter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Make a shopping list and only buy what you need. </a:t>
            </a:r>
          </a:p>
        </p:txBody>
      </p:sp>
    </p:spTree>
    <p:extLst>
      <p:ext uri="{BB962C8B-B14F-4D97-AF65-F5344CB8AC3E}">
        <p14:creationId xmlns:p14="http://schemas.microsoft.com/office/powerpoint/2010/main" val="1005328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FA8226E-A6FF-41FE-8EC3-48A7C6C8A748}"/>
              </a:ext>
            </a:extLst>
          </p:cNvPr>
          <p:cNvSpPr txBox="1"/>
          <p:nvPr/>
        </p:nvSpPr>
        <p:spPr>
          <a:xfrm>
            <a:off x="1619999" y="311228"/>
            <a:ext cx="812536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do not hesitate to buy “ugly”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because a strangely shaped fruit will taste as delicious as the others.</a:t>
            </a:r>
          </a:p>
        </p:txBody>
      </p:sp>
    </p:spTree>
    <p:extLst>
      <p:ext uri="{BB962C8B-B14F-4D97-AF65-F5344CB8AC3E}">
        <p14:creationId xmlns:p14="http://schemas.microsoft.com/office/powerpoint/2010/main" val="4075083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4EBECF-964F-4ECF-B945-4327E5DACBE9}"/>
              </a:ext>
            </a:extLst>
          </p:cNvPr>
          <p:cNvSpPr txBox="1"/>
          <p:nvPr/>
        </p:nvSpPr>
        <p:spPr>
          <a:xfrm>
            <a:off x="1619999" y="311228"/>
            <a:ext cx="962571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 portions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Instead of piling too much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onto your plate in one go, consider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taking smaller portions and refilling later if needed.</a:t>
            </a:r>
          </a:p>
        </p:txBody>
      </p:sp>
    </p:spTree>
    <p:extLst>
      <p:ext uri="{BB962C8B-B14F-4D97-AF65-F5344CB8AC3E}">
        <p14:creationId xmlns:p14="http://schemas.microsoft.com/office/powerpoint/2010/main" val="23835731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279ED79-BEBC-4572-ABAE-9BF3B97FA2A5}"/>
              </a:ext>
            </a:extLst>
          </p:cNvPr>
          <p:cNvSpPr txBox="1"/>
          <p:nvPr/>
        </p:nvSpPr>
        <p:spPr>
          <a:xfrm>
            <a:off x="1619999" y="311228"/>
            <a:ext cx="812536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way, you can keep yourself from eating too much and prevent food from being thrown away.</a:t>
            </a:r>
          </a:p>
        </p:txBody>
      </p:sp>
    </p:spTree>
    <p:extLst>
      <p:ext uri="{BB962C8B-B14F-4D97-AF65-F5344CB8AC3E}">
        <p14:creationId xmlns:p14="http://schemas.microsoft.com/office/powerpoint/2010/main" val="124050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FBE884B-D732-4E28-A604-7B2099BCB5DC}"/>
              </a:ext>
            </a:extLst>
          </p:cNvPr>
          <p:cNvSpPr txBox="1"/>
          <p:nvPr/>
        </p:nvSpPr>
        <p:spPr>
          <a:xfrm>
            <a:off x="1620000" y="311228"/>
            <a:ext cx="963158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Hunger is so serious that it needs urgent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attention.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global hunger is not due to a lack of food.</a:t>
            </a:r>
          </a:p>
        </p:txBody>
      </p:sp>
    </p:spTree>
    <p:extLst>
      <p:ext uri="{BB962C8B-B14F-4D97-AF65-F5344CB8AC3E}">
        <p14:creationId xmlns:p14="http://schemas.microsoft.com/office/powerpoint/2010/main" val="531602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871AF14-A869-4D9D-AA9B-57D97F1F4875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Reducing food waste is one of the most powerful actions that you can take to end world hunger.</a:t>
            </a:r>
          </a:p>
        </p:txBody>
      </p:sp>
    </p:spTree>
    <p:extLst>
      <p:ext uri="{BB962C8B-B14F-4D97-AF65-F5344CB8AC3E}">
        <p14:creationId xmlns:p14="http://schemas.microsoft.com/office/powerpoint/2010/main" val="2969305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B52148C-DFC5-4598-BA6A-59D8AB9FB5C2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will pave the way for achieving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United Nations’ goal of making the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world free from hunger.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your help, this aim can be a reality.</a:t>
            </a:r>
          </a:p>
        </p:txBody>
      </p:sp>
    </p:spTree>
    <p:extLst>
      <p:ext uri="{BB962C8B-B14F-4D97-AF65-F5344CB8AC3E}">
        <p14:creationId xmlns:p14="http://schemas.microsoft.com/office/powerpoint/2010/main" val="2203945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B48C05E-21A0-4EDE-9117-5DBE0F3F89F8}"/>
              </a:ext>
            </a:extLst>
          </p:cNvPr>
          <p:cNvSpPr txBox="1"/>
          <p:nvPr/>
        </p:nvSpPr>
        <p:spPr>
          <a:xfrm>
            <a:off x="1619999" y="311228"/>
            <a:ext cx="851993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produce enough food to feed everyone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Earth.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key factor behind the problem is food waste.</a:t>
            </a:r>
          </a:p>
        </p:txBody>
      </p:sp>
    </p:spTree>
    <p:extLst>
      <p:ext uri="{BB962C8B-B14F-4D97-AF65-F5344CB8AC3E}">
        <p14:creationId xmlns:p14="http://schemas.microsoft.com/office/powerpoint/2010/main" val="3227204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Where Does Food Get Lost </a:t>
            </a:r>
          </a:p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or Wasted?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4740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0CE7C20-F927-40BF-B9AD-2107BF17C127}"/>
              </a:ext>
            </a:extLst>
          </p:cNvPr>
          <p:cNvSpPr txBox="1"/>
          <p:nvPr/>
        </p:nvSpPr>
        <p:spPr>
          <a:xfrm>
            <a:off x="1619999" y="311228"/>
            <a:ext cx="865521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than one-third of the food that we produce is lost or wasted across the supply chain.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exactly how much loss or waste takes place at each step?</a:t>
            </a:r>
          </a:p>
        </p:txBody>
      </p:sp>
    </p:spTree>
    <p:extLst>
      <p:ext uri="{BB962C8B-B14F-4D97-AF65-F5344CB8AC3E}">
        <p14:creationId xmlns:p14="http://schemas.microsoft.com/office/powerpoint/2010/main" val="831000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72D7FA0-DE8B-4973-9584-B8B6803C0A1F}"/>
              </a:ext>
            </a:extLst>
          </p:cNvPr>
          <p:cNvSpPr txBox="1"/>
          <p:nvPr/>
        </p:nvSpPr>
        <p:spPr>
          <a:xfrm>
            <a:off x="1619999" y="311228"/>
            <a:ext cx="851993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farms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Eleven percent is lost.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Farms often grow more food than their workers can harvest, so they leave some of it in the fields.</a:t>
            </a:r>
          </a:p>
        </p:txBody>
      </p:sp>
    </p:spTree>
    <p:extLst>
      <p:ext uri="{BB962C8B-B14F-4D97-AF65-F5344CB8AC3E}">
        <p14:creationId xmlns:p14="http://schemas.microsoft.com/office/powerpoint/2010/main" val="2177727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C2A5B06-B2C4-4478-B6DC-4B69B1B30FA6}"/>
              </a:ext>
            </a:extLst>
          </p:cNvPr>
          <p:cNvSpPr txBox="1"/>
          <p:nvPr/>
        </p:nvSpPr>
        <p:spPr>
          <a:xfrm>
            <a:off x="1619999" y="311228"/>
            <a:ext cx="8991700" cy="67006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while grains or vegetables are being harvested, they can be damaged and thrown away.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harvest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Eight percent is lost.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679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3B71187-42E6-4EF4-A9D8-77E5AA755992}"/>
              </a:ext>
            </a:extLst>
          </p:cNvPr>
          <p:cNvSpPr txBox="1"/>
          <p:nvPr/>
        </p:nvSpPr>
        <p:spPr>
          <a:xfrm>
            <a:off x="1619999" y="311228"/>
            <a:ext cx="85490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Fresh produce can be damaged on its way to markets.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also be damaged when it is transported from farms to factories for processing.</a:t>
            </a:r>
          </a:p>
        </p:txBody>
      </p:sp>
    </p:spTree>
    <p:extLst>
      <p:ext uri="{BB962C8B-B14F-4D97-AF65-F5344CB8AC3E}">
        <p14:creationId xmlns:p14="http://schemas.microsoft.com/office/powerpoint/2010/main" val="1146662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5230</TotalTime>
  <Words>925</Words>
  <Application>Microsoft Office PowerPoint</Application>
  <PresentationFormat>와이드스크린</PresentationFormat>
  <Paragraphs>139</Paragraphs>
  <Slides>31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9" baseType="lpstr">
      <vt:lpstr>Aptos</vt:lpstr>
      <vt:lpstr>Aptos Display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185</cp:revision>
  <dcterms:created xsi:type="dcterms:W3CDTF">2024-07-02T00:56:12Z</dcterms:created>
  <dcterms:modified xsi:type="dcterms:W3CDTF">2024-09-17T03:38:46Z</dcterms:modified>
</cp:coreProperties>
</file>